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94" autoAdjust="0"/>
  </p:normalViewPr>
  <p:slideViewPr>
    <p:cSldViewPr>
      <p:cViewPr>
        <p:scale>
          <a:sx n="44" d="100"/>
          <a:sy n="44" d="100"/>
        </p:scale>
        <p:origin x="-228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43DB1-FF5B-4996-B563-22E1CC3FEF5B}" type="datetimeFigureOut">
              <a:rPr lang="nl-NL" smtClean="0"/>
              <a:t>8-5-2014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50C-3BE4-484F-87A6-A582962B7C4B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nl-NL" sz="5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Masterclass Arbeidsrecht</a:t>
            </a:r>
            <a:br>
              <a:rPr lang="nl-NL" sz="5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mr. drs. Arno van Beurden</a:t>
            </a:r>
            <a:b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mr. Laura </a:t>
            </a:r>
            <a:r>
              <a:rPr lang="nl-NL" sz="31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Kiebert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16 april 2014</a:t>
            </a:r>
          </a:p>
          <a:p>
            <a:endParaRPr lang="nl-NL" dirty="0"/>
          </a:p>
        </p:txBody>
      </p:sp>
      <p:sp>
        <p:nvSpPr>
          <p:cNvPr id="1026" name="AutoShape 2" descr="logo nassau group nieuwe website.jpg wordt weergegeven"/>
          <p:cNvSpPr>
            <a:spLocks noChangeAspect="1" noChangeArrowheads="1"/>
          </p:cNvSpPr>
          <p:nvPr/>
        </p:nvSpPr>
        <p:spPr bwMode="auto">
          <a:xfrm>
            <a:off x="63500" y="-136525"/>
            <a:ext cx="4581525" cy="18859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028" name="AutoShape 4" descr="logo nassau group nieuwe website.jpg wordt weergegeven"/>
          <p:cNvSpPr>
            <a:spLocks noChangeAspect="1" noChangeArrowheads="1"/>
          </p:cNvSpPr>
          <p:nvPr/>
        </p:nvSpPr>
        <p:spPr bwMode="auto">
          <a:xfrm>
            <a:off x="63500" y="-136525"/>
            <a:ext cx="4581525" cy="18859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6" name="Afbeelding 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581128"/>
            <a:ext cx="4548142" cy="1872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Overgangsrecht ketenregeling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Nieuw recht van toepassing op arbeidsovereenkomsten </a:t>
            </a:r>
            <a:r>
              <a:rPr lang="nl-NL" sz="1900" dirty="0">
                <a:latin typeface="Tahoma" pitchFamily="34" charset="0"/>
                <a:ea typeface="Tahoma" pitchFamily="34" charset="0"/>
                <a:cs typeface="Tahoma" pitchFamily="34" charset="0"/>
              </a:rPr>
              <a:t>aangegaan op of na 1 juli 2015</a:t>
            </a:r>
          </a:p>
          <a:p>
            <a:pPr lvl="1">
              <a:lnSpc>
                <a:spcPct val="150000"/>
              </a:lnSpc>
              <a:tabLst>
                <a:tab pos="266700" algn="l"/>
              </a:tabLst>
              <a:defRPr/>
            </a:pPr>
            <a:r>
              <a:rPr lang="nl-NL" sz="1900" dirty="0">
                <a:latin typeface="Tahoma" pitchFamily="34" charset="0"/>
                <a:ea typeface="Tahoma" pitchFamily="34" charset="0"/>
                <a:cs typeface="Tahoma" pitchFamily="34" charset="0"/>
              </a:rPr>
              <a:t>Tussenpoos afhankelijk van moment aangaan / ingang (?) nieuwe </a:t>
            </a:r>
            <a:r>
              <a:rPr lang="nl-NL" sz="1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aovk</a:t>
            </a:r>
            <a:endParaRPr lang="nl-NL" sz="19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50000"/>
              </a:lnSpc>
              <a:tabLst>
                <a:tab pos="266700" algn="l"/>
              </a:tabLst>
              <a:defRPr/>
            </a:pPr>
            <a:r>
              <a:rPr lang="nl-NL" sz="1900" dirty="0">
                <a:latin typeface="Tahoma" pitchFamily="34" charset="0"/>
                <a:ea typeface="Tahoma" pitchFamily="34" charset="0"/>
                <a:cs typeface="Tahoma" pitchFamily="34" charset="0"/>
              </a:rPr>
              <a:t>Verlenging </a:t>
            </a:r>
            <a:r>
              <a:rPr lang="nl-NL" sz="1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vòòr</a:t>
            </a:r>
            <a:r>
              <a:rPr lang="nl-NL" sz="1900" dirty="0">
                <a:latin typeface="Tahoma" pitchFamily="34" charset="0"/>
                <a:ea typeface="Tahoma" pitchFamily="34" charset="0"/>
                <a:cs typeface="Tahoma" pitchFamily="34" charset="0"/>
              </a:rPr>
              <a:t> 1 juli 2015: optimaal gebruik maken huidige </a:t>
            </a:r>
            <a:r>
              <a:rPr lang="nl-NL" sz="1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</a:t>
            </a:r>
            <a:endParaRPr lang="nl-NL" sz="19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CAO regeling nog geldig tot expiratie, maar </a:t>
            </a:r>
            <a:r>
              <a:rPr lang="nl-NL" sz="2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max</a:t>
            </a: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 1 jaar na inwerkingtreding wetsvoorstel</a:t>
            </a:r>
          </a:p>
          <a:p>
            <a:pPr lvl="1">
              <a:lnSpc>
                <a:spcPct val="150000"/>
              </a:lnSpc>
              <a:tabLst>
                <a:tab pos="266700" algn="l"/>
              </a:tabLst>
              <a:defRPr/>
            </a:pPr>
            <a:r>
              <a:rPr lang="nl-NL" sz="1900" dirty="0">
                <a:latin typeface="Tahoma" pitchFamily="34" charset="0"/>
                <a:ea typeface="Tahoma" pitchFamily="34" charset="0"/>
                <a:cs typeface="Tahoma" pitchFamily="34" charset="0"/>
              </a:rPr>
              <a:t>Voor bestaande en nieuwe overeenkomsten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Wet werk en zekerheid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1008112"/>
          </a:xfrm>
        </p:spPr>
        <p:txBody>
          <a:bodyPr/>
          <a:lstStyle/>
          <a:p>
            <a:pPr algn="ctr">
              <a:buNone/>
            </a:pPr>
            <a:r>
              <a:rPr lang="nl-NL" sz="28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Wijzigingen per 1 juli 2014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Proeftijd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Met ingang van </a:t>
            </a:r>
            <a:r>
              <a:rPr lang="nl-NL" sz="5100" b="1" u="sng" dirty="0">
                <a:latin typeface="Tahoma" pitchFamily="34" charset="0"/>
                <a:ea typeface="Tahoma" pitchFamily="34" charset="0"/>
                <a:cs typeface="Tahoma" pitchFamily="34" charset="0"/>
              </a:rPr>
              <a:t>1 juli 2014</a:t>
            </a:r>
            <a:r>
              <a:rPr lang="nl-NL" sz="51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nl-NL" sz="5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5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6 </a:t>
            </a: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maanden of korter:			</a:t>
            </a:r>
            <a:r>
              <a:rPr lang="nl-NL" sz="5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geen </a:t>
            </a: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proeftijd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Tussen 6 maanden en 2 jaar: 		1 </a:t>
            </a:r>
            <a:r>
              <a:rPr lang="nl-NL" sz="5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maand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5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jaar of langer: 			</a:t>
            </a:r>
            <a:r>
              <a:rPr lang="nl-NL" sz="5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	2 maanden</a:t>
            </a:r>
            <a:endParaRPr lang="nl-NL" sz="5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None/>
              <a:defRPr/>
            </a:pP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-	In situatie 2 mag de proeftijd bij cao worden verlengd naar 2 maanden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-	Codificatie: opvolgende werkgevers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nl-NL" sz="5100" dirty="0">
                <a:latin typeface="Tahoma" pitchFamily="34" charset="0"/>
                <a:ea typeface="Tahoma" pitchFamily="34" charset="0"/>
                <a:cs typeface="Tahoma" pitchFamily="34" charset="0"/>
              </a:rPr>
              <a:t>-	Hoe te combineren met nieuwe ketenregeling?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Proeftijd en keten leidt tot?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FontTx/>
              <a:buNone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Aantal contracten / duur / proeftijd / transitievergoeding</a:t>
            </a:r>
          </a:p>
          <a:p>
            <a:pPr marL="0" indent="0">
              <a:buFontTx/>
              <a:buNone/>
              <a:defRPr/>
            </a:pPr>
            <a:endParaRPr lang="nl-NL" sz="3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2 x 12				te lang</a:t>
            </a: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2 x 6 + 1 x 12			geen proeftijd</a:t>
            </a: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1 x 4 + 2 x 10			</a:t>
            </a:r>
            <a:r>
              <a:rPr lang="nl-NL" sz="31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ok</a:t>
            </a: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3 x 8				</a:t>
            </a:r>
            <a:r>
              <a:rPr lang="nl-NL" sz="31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ok</a:t>
            </a: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endParaRPr lang="nl-NL" sz="3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Als transitievergoeding (2/3</a:t>
            </a:r>
            <a:r>
              <a:rPr lang="nl-NL" sz="3100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 maandsalaris) moet worden vermeden:</a:t>
            </a: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1 x 3 + 2 x 10</a:t>
            </a:r>
          </a:p>
          <a:p>
            <a:pPr>
              <a:buFontTx/>
              <a:buChar char="-"/>
              <a:defRPr/>
            </a:pPr>
            <a:r>
              <a:rPr lang="nl-NL" sz="3100" dirty="0">
                <a:latin typeface="Tahoma" pitchFamily="34" charset="0"/>
                <a:ea typeface="Tahoma" pitchFamily="34" charset="0"/>
                <a:cs typeface="Tahoma" pitchFamily="34" charset="0"/>
              </a:rPr>
              <a:t>2 x 8 + 1 x 7.99, of 3 x 7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Concurrentiebeding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Autofit/>
          </a:bodyPr>
          <a:lstStyle/>
          <a:p>
            <a:pPr marL="266700" indent="-266700">
              <a:spcBef>
                <a:spcPct val="0"/>
              </a:spcBef>
              <a:buNone/>
              <a:tabLst>
                <a:tab pos="266700" algn="l"/>
              </a:tabLst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Met ingang van </a:t>
            </a:r>
            <a:r>
              <a:rPr lang="nl-NL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 juli 2014:</a:t>
            </a:r>
          </a:p>
          <a:p>
            <a:pPr marL="266700" indent="-266700">
              <a:spcBef>
                <a:spcPct val="0"/>
              </a:spcBef>
              <a:buNone/>
              <a:tabLst>
                <a:tab pos="266700" algn="l"/>
              </a:tabLst>
            </a:pPr>
            <a:endParaRPr lang="nl-NL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6700" indent="-266700">
              <a:spcBef>
                <a:spcPct val="0"/>
              </a:spcBef>
              <a:buFont typeface="Wingdings" pitchFamily="2" charset="2"/>
              <a:buChar char="v"/>
              <a:tabLst>
                <a:tab pos="266700" algn="l"/>
              </a:tabLst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Uitgangspunt: 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geen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concurrentiebeding in 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tijdelijke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arbeidsovereenkomst, </a:t>
            </a:r>
          </a:p>
          <a:p>
            <a:pPr marL="666750" lvl="1" indent="-266700">
              <a:lnSpc>
                <a:spcPct val="150000"/>
              </a:lnSpc>
              <a:spcBef>
                <a:spcPct val="0"/>
              </a:spcBef>
              <a:buNone/>
              <a:tabLst>
                <a:tab pos="266700" algn="l"/>
              </a:tabLst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tenzij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uit schriftelijk bij het beding opgenomen motivering blijkt dat het beding noodzakelijk is vanwege zwaarwegende </a:t>
            </a: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of dienstbelangen</a:t>
            </a:r>
          </a:p>
          <a:p>
            <a:pPr marL="666750" lvl="1" indent="-266700">
              <a:lnSpc>
                <a:spcPct val="150000"/>
              </a:lnSpc>
              <a:spcBef>
                <a:spcPct val="0"/>
              </a:spcBef>
              <a:buNone/>
              <a:tabLst>
                <a:tab pos="266700" algn="l"/>
              </a:tabLst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	&gt; 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nietig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bij ontbreken schriftelijke motivering</a:t>
            </a:r>
          </a:p>
          <a:p>
            <a:pPr marL="666750" lvl="1" indent="-266700">
              <a:lnSpc>
                <a:spcPct val="150000"/>
              </a:lnSpc>
              <a:spcBef>
                <a:spcPct val="0"/>
              </a:spcBef>
              <a:buNone/>
              <a:tabLst>
                <a:tab pos="266700" algn="l"/>
              </a:tabLst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	&gt; 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vernietigbaar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bij ontbreken zwaarwegende </a:t>
            </a: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of  dienstbelangen</a:t>
            </a:r>
          </a:p>
          <a:p>
            <a:pPr marL="266700" indent="-266700">
              <a:spcBef>
                <a:spcPct val="0"/>
              </a:spcBef>
              <a:buFont typeface="Wingdings" pitchFamily="2" charset="2"/>
              <a:buChar char="v"/>
              <a:tabLst>
                <a:tab pos="266700" algn="l"/>
              </a:tabLst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Geldt alleen voor nieuwe arbeidsovereenkomsten na 1 juli 2014</a:t>
            </a:r>
            <a:endParaRPr lang="nl-NL" sz="2000" dirty="0"/>
          </a:p>
        </p:txBody>
      </p:sp>
      <p:pic>
        <p:nvPicPr>
          <p:cNvPr id="6" name="Afbeelding 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Aanzegtermijn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nl-NL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Met ingang van </a:t>
            </a:r>
            <a:r>
              <a:rPr lang="nl-NL" sz="2400" b="1" u="sng" dirty="0">
                <a:latin typeface="Tahoma" pitchFamily="34" charset="0"/>
                <a:ea typeface="Tahoma" pitchFamily="34" charset="0"/>
                <a:cs typeface="Tahoma" pitchFamily="34" charset="0"/>
              </a:rPr>
              <a:t>1 juli 2014</a:t>
            </a:r>
            <a:r>
              <a:rPr lang="nl-NL" sz="24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>
              <a:lnSpc>
                <a:spcPct val="150000"/>
              </a:lnSpc>
              <a:buNone/>
              <a:defRPr/>
            </a:pPr>
            <a:endParaRPr lang="nl-NL" sz="1800" u="sng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Wettelijke aanzegtermijn voor </a:t>
            </a:r>
            <a:r>
              <a:rPr lang="nl-NL" sz="20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alle</a:t>
            </a: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tijdelijke arbeidsovereenkomsten van zes maanden of langer</a:t>
            </a:r>
          </a:p>
          <a:p>
            <a:pPr lvl="1">
              <a:tabLst>
                <a:tab pos="266700" algn="l"/>
              </a:tabLst>
              <a:defRPr/>
            </a:pP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uiterlijk 1 maand voor de einddatum schriftelijk informeren over al dan niet 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voortzetten, inclusief </a:t>
            </a: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de voorwaarden waaronder</a:t>
            </a:r>
          </a:p>
          <a:p>
            <a:pPr lvl="1">
              <a:tabLst>
                <a:tab pos="266700" algn="l"/>
              </a:tabLst>
              <a:defRPr/>
            </a:pP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Geldt ook voor opvolgende arbeidsovereenkomsten (als 6 maanden of langer)</a:t>
            </a:r>
          </a:p>
          <a:p>
            <a:pPr lvl="1">
              <a:tabLst>
                <a:tab pos="266700" algn="l"/>
              </a:tabLst>
              <a:defRPr/>
            </a:pP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Sanctie: schadevergoeding 1 maand loon (pro rato). Vervaltermijn 2 maanden.</a:t>
            </a:r>
          </a:p>
          <a:p>
            <a:pPr lvl="1">
              <a:tabLst>
                <a:tab pos="266700" algn="l"/>
              </a:tabLst>
              <a:defRPr/>
            </a:pP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Geldt voor arbeidsovereenkomsten die eindigen </a:t>
            </a:r>
            <a:r>
              <a:rPr lang="nl-NL" sz="20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op of na 1 augustus 2014</a:t>
            </a:r>
          </a:p>
          <a:p>
            <a:endParaRPr lang="nl-NL" sz="1800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Loondoorbetalingsverplichting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art. 7:628 BW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v"/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Geen arbeid, geen loon. Mag 6 maanden worden uitgesloten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Met ingang van 1 juli 2014: bij cao langer dan 6 maanden, maar </a:t>
            </a:r>
            <a:r>
              <a:rPr lang="nl-NL" sz="2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alleen voor functies die incidenteel zijn en geen vaste omvang hebben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Minister mag uitsluiting verbieden (0-uren contracten in de zorg)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Overgangsrecht: </a:t>
            </a:r>
          </a:p>
          <a:p>
            <a:pPr lvl="1">
              <a:lnSpc>
                <a:spcPct val="120000"/>
              </a:lnSpc>
              <a:tabLst>
                <a:tab pos="266700" algn="l"/>
              </a:tabLst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Huidig artikel 7:628 blijft van toepassing op arbeidsovereenkomsten van voor 1 juli 2014;</a:t>
            </a:r>
          </a:p>
          <a:p>
            <a:pPr lvl="1">
              <a:lnSpc>
                <a:spcPct val="120000"/>
              </a:lnSpc>
              <a:tabLst>
                <a:tab pos="266700" algn="l"/>
              </a:tabLst>
              <a:defRPr/>
            </a:pPr>
            <a:r>
              <a:rPr lang="nl-NL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Een vóór 1 juli 2014 in de CAO overeengekomen afwijking blijft gelden, ook voor nieuwe arbeidsovereenkomsten, tot de expiratiedatum van die cao, maar maximaal tot anderhalf jaar na inwerkingtreding van het wetsvoorstel.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Conclusies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4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r>
              <a:rPr lang="nl-NL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minder </a:t>
            </a:r>
            <a:r>
              <a:rPr lang="nl-NL" sz="24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endParaRPr lang="nl-NL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nl-NL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	- er is inderdaad minder flexibiliteit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nl-NL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	- maar de vraag is of doelstelling wordt gehaald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nl-NL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	- hoe dan ook: belangrijke wijzigingen, aan de slag</a:t>
            </a: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nl-NL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Vast minder vast</a:t>
            </a:r>
          </a:p>
          <a:p>
            <a:endParaRPr lang="nl-NL" dirty="0"/>
          </a:p>
        </p:txBody>
      </p:sp>
      <p:pic>
        <p:nvPicPr>
          <p:cNvPr id="8" name="Afbeelding 7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Wetsvoorstel Werk en Zekerheid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216024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Wijzigingen ontslagrecht</a:t>
            </a:r>
          </a:p>
          <a:p>
            <a:pPr algn="ctr">
              <a:buNone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nl-NL" dirty="0"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r. drs. Arno van Beurden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verzicht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Preventieve toets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UWV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Minnelijke regelingen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Bedrijfseconomisch ontslag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Overig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296144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Wet Werk en Zekerheid</a:t>
            </a:r>
            <a:br>
              <a:rPr lang="nl-NL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sz="32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ja-JP" altLang="nl-NL" sz="3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‘</a:t>
            </a:r>
            <a:r>
              <a:rPr lang="nl-NL" altLang="ja-JP" sz="32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WWZ</a:t>
            </a:r>
            <a:r>
              <a:rPr lang="ja-JP" altLang="nl-NL" sz="3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’</a:t>
            </a:r>
            <a:r>
              <a:rPr lang="nl-NL" altLang="ja-JP" sz="32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67240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wijzigingen per 1 juli 2014 </a:t>
            </a:r>
            <a:b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l-NL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+ ketenregeling</a:t>
            </a:r>
          </a:p>
          <a:p>
            <a:pPr algn="ctr"/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mr. Laura </a:t>
            </a:r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Kiebert</a:t>
            </a: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4"/>
            <a:ext cx="2051720" cy="844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Preventieve toets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nl-NL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Kern</a:t>
            </a: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werkgever kan niet rechtsgeldig opzeggen zonder toestemming van werknemer, tenzij…: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toestemming UWV;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gedurende proeftijd;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bij dringende reden;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tegen of na de </a:t>
            </a: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AOW-gerechtigde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leeftijd.</a:t>
            </a: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Nieuw</a:t>
            </a: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opzegging met instemming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schriftelijke instemming werknemer;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recht van herroeping binnen 14 dagen;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verlenging tot drie weken bij niet vermelden </a:t>
            </a: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herroepingsrecht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niet van toepassing bij een volgende instemming binnen zes maanden.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Preventieve toets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Geen instemming werknemer: </a:t>
            </a:r>
          </a:p>
          <a:p>
            <a:pPr lvl="1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UWV;</a:t>
            </a:r>
          </a:p>
          <a:p>
            <a:pPr lvl="1"/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CAO-commissie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lvl="1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</a:t>
            </a:r>
            <a:b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Ontslagroute afhankelijk van ontslaggrond</a:t>
            </a:r>
          </a:p>
          <a:p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31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UWV</a:t>
            </a: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 lvl="1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bedrijfseconomische redenen;</a:t>
            </a:r>
          </a:p>
          <a:p>
            <a:pPr lvl="1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langdurige arbeidsongeschiktheid.</a:t>
            </a:r>
            <a:b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3100" u="sng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CAO-commissie</a:t>
            </a:r>
            <a:r>
              <a:rPr lang="nl-NL" sz="31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nl-NL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(in plaats van UWV): </a:t>
            </a:r>
          </a:p>
          <a:p>
            <a:pPr lvl="1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bedrijfseconomische redenen.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Preventieve toets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</a:t>
            </a: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(1):   </a:t>
            </a:r>
          </a:p>
          <a:p>
            <a:pPr lvl="1">
              <a:lnSpc>
                <a:spcPct val="11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disfunctioneren;</a:t>
            </a:r>
          </a:p>
          <a:p>
            <a:pPr lvl="1">
              <a:lnSpc>
                <a:spcPct val="11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verwijtbaar handelen of nalaten;</a:t>
            </a:r>
          </a:p>
          <a:p>
            <a:pPr lvl="1">
              <a:lnSpc>
                <a:spcPct val="11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verstoorde arbeidsverhouding;</a:t>
            </a:r>
          </a:p>
          <a:p>
            <a:pPr lvl="1">
              <a:lnSpc>
                <a:spcPct val="11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andere in de persoon gelegen redenen.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</a:t>
            </a: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(2): </a:t>
            </a:r>
          </a:p>
          <a:p>
            <a:pPr lvl="1">
              <a:lnSpc>
                <a:spcPct val="12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vervangende toestemming bij weigering UWV of </a:t>
            </a:r>
            <a:r>
              <a:rPr lang="nl-NL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CAO-commissie</a:t>
            </a: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lvl="1">
              <a:lnSpc>
                <a:spcPct val="12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arbeidsovereenkomst voor bepaalde tijd zonder tussentijds opzegbeding;</a:t>
            </a:r>
          </a:p>
          <a:p>
            <a:pPr lvl="1">
              <a:lnSpc>
                <a:spcPct val="120000"/>
              </a:lnSpc>
            </a:pPr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samenloop van ontslaggronden (?).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UWV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Aanvragen worden afgehandeld binnen vier tot vijf weken (streeftermijn)</a:t>
            </a:r>
            <a:b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Schriftelijke rondes (re- en dupliek)</a:t>
            </a:r>
            <a:b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Ontslagvergunning slechts vier weken geldig</a:t>
            </a:r>
            <a:b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Proceduretijd UWV of kantonrechter (bij vervangende toestemming) wordt in mindering gebracht op de opzegtermijn (minimaal één maand resterend).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Alles wordt verzoekschriftprocedure, gecombineerde zaken dus mogelijk</a:t>
            </a: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Behandeling binnen vier weken, ontbinding met inachtneming opzegtermijn</a:t>
            </a:r>
            <a:endParaRPr lang="nl-NL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“Hoger beroep” UWV: </a:t>
            </a:r>
          </a:p>
          <a:p>
            <a:pPr lvl="1"/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vervangende toestemming;</a:t>
            </a:r>
          </a:p>
          <a:p>
            <a:pPr lvl="1"/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vernietiging van opzegging zonder toestemming UWV;</a:t>
            </a:r>
          </a:p>
          <a:p>
            <a:pPr lvl="1"/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herstel van de arbeidsovereenkomst (ook na cassatie).</a:t>
            </a: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Toekenning vergoedingen</a:t>
            </a: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Hoger beroep en cassatie (!)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Minnelijke regelingen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 mag nog steeds</a:t>
            </a:r>
          </a:p>
          <a:p>
            <a:endParaRPr lang="nl-NL" sz="2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(Nog) geen beperking hoogte vergoeding</a:t>
            </a:r>
            <a:b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sz="2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Let op: duidelijk onderscheid transitievergoeding en andere vergoedingen!</a:t>
            </a:r>
            <a:b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nl-NL" sz="2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2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Nieuw</a:t>
            </a: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Bedenktijd</a:t>
            </a:r>
          </a:p>
          <a:p>
            <a:pPr lvl="1"/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14 dagen ontbindingsbevoegdheid werknemer;</a:t>
            </a:r>
          </a:p>
          <a:p>
            <a:pPr lvl="1"/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verlenging tot drie weken bij niet vermelden bedenktijd in overeenkomst;</a:t>
            </a:r>
          </a:p>
          <a:p>
            <a:pPr lvl="1"/>
            <a:r>
              <a:rPr lang="nl-NL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niet van toepassing bij een volgende overeenkomst binnen zes maanden.</a:t>
            </a:r>
            <a:r>
              <a:rPr lang="nl-NL" sz="1800" dirty="0" smtClean="0"/>
              <a:t/>
            </a:r>
            <a:br>
              <a:rPr lang="nl-NL" sz="1800" dirty="0" smtClean="0"/>
            </a:br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 soorten vergoedingen: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 in verband met vroegtijdig eindigen van de arbeidsovereenkomst;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transitievergoeding;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billijke vergoeding.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Vroegtijdig beëindigen</a:t>
            </a: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zonder inachtneming opzegtermijn;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gefixeerde schadevergoeding;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volledige schadevergoeding vervalt.</a:t>
            </a:r>
            <a:endParaRPr lang="nl-NL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nl-NL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Transitievergoeding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arbeidsovereenkomsten &gt; 24 maanden (bepaalde of onbepaalde tijd);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geëindigd of niet voortgezet op initiatief werkgever </a:t>
            </a:r>
            <a:r>
              <a:rPr lang="nl-NL" sz="20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verzoek werknemer wegens verwijtbaar gedrag werkgever.</a:t>
            </a: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Niet verschuldigd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kleine contracten (&lt;18 jaar, max. 12 uur per week);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einde wegens AOW/pensioengerechtigde leeftijd;</a:t>
            </a:r>
          </a:p>
          <a:p>
            <a:pPr lvl="1"/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ernstig verwijtbaar handelen werknemer.</a:t>
            </a:r>
          </a:p>
          <a:p>
            <a:pPr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Afwijking bij CAO mogelijk</a:t>
            </a:r>
            <a:endParaRPr lang="nl-NL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nl-NL" sz="3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Hoogte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eerste 10 jaar: 1/6 maandloon per 6 maanden;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 10 jaar: 1/4 maandloon per 6 maanden;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overgangsregeling: werknemers langer dan 10 jaar in dienst en ouder dan 50 = 1/2 maandloon per 6 maanden tot 2020;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maximum: € 75.000,-- of jaarsalaris.</a:t>
            </a: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3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mindering brengen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wordt nog nader bepaald;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kosten van maatregelen gericht op voorkomen/beperken werkloosheid;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andere kosten van vergroting van inzetbaarheid op de arbeidsmarkt.</a:t>
            </a: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nl-NL" sz="3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Overgangsregeling</a:t>
            </a:r>
          </a:p>
          <a:p>
            <a:pPr lvl="1"/>
            <a:r>
              <a:rPr lang="nl-NL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voor kleine MKB ondernemers tot 1 januari 2020 bij ontslag wegens bedrijfseconomische omstandigheden</a:t>
            </a:r>
            <a:endParaRPr lang="nl-NL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Neutrale </a:t>
            </a:r>
            <a:r>
              <a:rPr lang="nl-NL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kantonrechtersformule</a:t>
            </a: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VS transitievergoeding:</a:t>
            </a:r>
            <a:r>
              <a:rPr lang="nl-NL" dirty="0"/>
              <a:t> 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Werknemer, 28 jaar oud, 4 jaar in dienst, bruto maandsalaris € 3.000,--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Kantonrechtersformule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 		€ 5.600,--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Transitievergoeding:  		€ 4.000,-- </a:t>
            </a:r>
          </a:p>
          <a:p>
            <a:pPr>
              <a:lnSpc>
                <a:spcPct val="150000"/>
              </a:lnSpc>
              <a:buNone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Werknemer, 43 jaar oud, 9 jaar in dienst, bruto maandsalaris € 4.500,-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nl-NL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Kantonrechtersformule</a:t>
            </a: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 		€ 38.250,--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Transitievergoeding:  		€ 13.450,--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Achtergrond en status WWZ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oelichting met pijl links 2"/>
          <p:cNvSpPr>
            <a:spLocks noChangeArrowheads="1"/>
          </p:cNvSpPr>
          <p:nvPr/>
        </p:nvSpPr>
        <p:spPr bwMode="auto">
          <a:xfrm rot="10800000">
            <a:off x="395536" y="1844824"/>
            <a:ext cx="4567237" cy="1552575"/>
          </a:xfrm>
          <a:prstGeom prst="leftArrowCallout">
            <a:avLst>
              <a:gd name="adj1" fmla="val 25000"/>
              <a:gd name="adj2" fmla="val 34093"/>
              <a:gd name="adj3" fmla="val 25005"/>
              <a:gd name="adj4" fmla="val 75583"/>
            </a:avLst>
          </a:prstGeom>
          <a:solidFill>
            <a:srgbClr val="800000">
              <a:alpha val="16862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l-NL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5039544" y="249289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r>
              <a:rPr lang="nl-NL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minder </a:t>
            </a:r>
            <a:r>
              <a:rPr lang="nl-NL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r>
              <a:rPr lang="nl-NL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vast minder vast</a:t>
            </a:r>
            <a:endParaRPr lang="nl-NL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539552" y="1916832"/>
            <a:ext cx="324036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Lente akkoord 2012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Bruggen slaan </a:t>
            </a:r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okt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2012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Sociaal akkoord april 2013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95536" y="4437112"/>
            <a:ext cx="8352928" cy="1414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Wetsvoorstel </a:t>
            </a: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op 29 november 2013 bij de Tweede Kamer ingediend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Op </a:t>
            </a: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18 februari 2014 aangenomen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Nu </a:t>
            </a:r>
            <a:r>
              <a:rPr lang="nl-NL" sz="20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bij Eerste Kamer: verwacht per 1 juli 2014 gaat deel wijzigingen in</a:t>
            </a:r>
          </a:p>
        </p:txBody>
      </p:sp>
      <p:pic>
        <p:nvPicPr>
          <p:cNvPr id="15" name="Afbeelding 14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4"/>
            <a:ext cx="2051720" cy="844575"/>
          </a:xfrm>
          <a:prstGeom prst="rect">
            <a:avLst/>
          </a:prstGeom>
        </p:spPr>
      </p:pic>
      <p:pic>
        <p:nvPicPr>
          <p:cNvPr id="16" name="Afbeelding 1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Vergoedingen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Billijke vergoeding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toe te kennen door kantonrechter;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criterium = ‘ernstig verwijtbaar gedrag werkgever’.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Bedrijfseconomisch ontslag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Afspiegelingsbeginsel blijft gehandhaafd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Wellicht afwijking mogelijk voor 10% van de voor ontslag in aanmerking te brengen werknemers voor bovengemiddeld presterende werknemers of werknemers die over meer “potentie” beschikken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Afwijking mogelijk bij cao</a:t>
            </a:r>
            <a:endParaRPr lang="nl-NL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Overig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Wanneer: 1 juli 2015 (?)</a:t>
            </a:r>
          </a:p>
          <a:p>
            <a:pPr lvl="1">
              <a:lnSpc>
                <a:spcPct val="150000"/>
              </a:lnSpc>
            </a:pPr>
            <a:r>
              <a:rPr lang="nl-NL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Overgangsrecht voor beëindigingen die zijn ingezet voor datum inwerkintreding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OOSV: niet meer gelijktijdig maar onverwijld mededelen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Opzegverboden blijven bestaan: kantonrechter kan nog steeds ontbinden als het verzoek geen verband houdt met de ontbindingsgrond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Flexibele schil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Afbeelding 8" descr="Aantal_flexibele_tijdelijke_contracten_stijgt_bron_SE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6768752" cy="457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Afbeelding 5" descr="unnam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WWZ 2014: </a:t>
            </a:r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minder </a:t>
            </a:r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flex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Per 1 juli 2014</a:t>
            </a: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proeftijd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concurrentiebeding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Aanzegtermijn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in </a:t>
            </a:r>
            <a:r>
              <a:rPr lang="nl-NL" sz="2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loondoorbetalingsverplichting</a:t>
            </a:r>
            <a:endParaRPr lang="nl-NL" sz="2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Al beleid op gemaakt?</a:t>
            </a:r>
          </a:p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Zo nee: spoedige actie vereist!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 art. 7:668a BW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Per 1 juli 2014</a:t>
            </a: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proeftijd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concurrentiebeding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Aanzegtermijn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Wijziging in </a:t>
            </a:r>
            <a:r>
              <a:rPr lang="nl-NL" sz="2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loondoorbetalingsverplichting</a:t>
            </a:r>
            <a:endParaRPr lang="nl-NL" sz="2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Al beleid op gemaakt?</a:t>
            </a:r>
          </a:p>
          <a:p>
            <a:pPr>
              <a:buNone/>
              <a:defRPr/>
            </a:pPr>
            <a:r>
              <a:rPr lang="nl-NL" b="1" dirty="0">
                <a:latin typeface="Tahoma" pitchFamily="34" charset="0"/>
                <a:ea typeface="Tahoma" pitchFamily="34" charset="0"/>
                <a:cs typeface="Tahoma" pitchFamily="34" charset="0"/>
              </a:rPr>
              <a:t>Zo nee: spoedige actie vereist!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 art. 7:668a BW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489654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nl-NL" sz="4800" b="1" u="sng" dirty="0">
                <a:latin typeface="Tahoma" pitchFamily="34" charset="0"/>
                <a:ea typeface="Tahoma" pitchFamily="34" charset="0"/>
                <a:cs typeface="Tahoma" pitchFamily="34" charset="0"/>
              </a:rPr>
              <a:t>Met ingang van 1 juli 2015: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800" dirty="0">
                <a:latin typeface="Tahoma" pitchFamily="34" charset="0"/>
                <a:ea typeface="Tahoma" pitchFamily="34" charset="0"/>
                <a:cs typeface="Tahoma" pitchFamily="34" charset="0"/>
              </a:rPr>
              <a:t>Blijft van toepassing op </a:t>
            </a:r>
            <a:r>
              <a:rPr lang="nl-NL" sz="3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keten</a:t>
            </a:r>
            <a:r>
              <a:rPr lang="nl-NL" sz="3800" dirty="0">
                <a:latin typeface="Tahoma" pitchFamily="34" charset="0"/>
                <a:ea typeface="Tahoma" pitchFamily="34" charset="0"/>
                <a:cs typeface="Tahoma" pitchFamily="34" charset="0"/>
              </a:rPr>
              <a:t> van meer dan drie overeenkomsten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800" dirty="0">
                <a:latin typeface="Tahoma" pitchFamily="34" charset="0"/>
                <a:ea typeface="Tahoma" pitchFamily="34" charset="0"/>
                <a:cs typeface="Tahoma" pitchFamily="34" charset="0"/>
              </a:rPr>
              <a:t>Tussenperiode 6 maanden in plaats van 3 maanden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800" dirty="0">
                <a:latin typeface="Tahoma" pitchFamily="34" charset="0"/>
                <a:ea typeface="Tahoma" pitchFamily="34" charset="0"/>
                <a:cs typeface="Tahoma" pitchFamily="34" charset="0"/>
              </a:rPr>
              <a:t>In totaal 24 maanden in plaats van 36 maanden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800" dirty="0">
                <a:latin typeface="Tahoma" pitchFamily="34" charset="0"/>
                <a:ea typeface="Tahoma" pitchFamily="34" charset="0"/>
                <a:cs typeface="Tahoma" pitchFamily="34" charset="0"/>
              </a:rPr>
              <a:t>Ketenregeling niet van toepassing op arbeidsovereenkomst voor max. drie maanden onmiddellijk volgend op contract van minimaal 24 maanden</a:t>
            </a:r>
          </a:p>
          <a:p>
            <a:endParaRPr lang="nl-NL" dirty="0"/>
          </a:p>
        </p:txBody>
      </p:sp>
      <p:pic>
        <p:nvPicPr>
          <p:cNvPr id="6" name="Afbeelding 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 art. 7:668a BW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Afwijken bij cao:</a:t>
            </a:r>
          </a:p>
          <a:p>
            <a:pPr marL="276225" lvl="1" indent="0">
              <a:lnSpc>
                <a:spcPct val="150000"/>
              </a:lnSpc>
              <a:buNone/>
              <a:tabLst>
                <a:tab pos="266700" algn="l"/>
              </a:tabLst>
              <a:defRPr/>
            </a:pPr>
            <a:r>
              <a:rPr lang="nl-NL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-	totale duur: maximaal 48 maanden </a:t>
            </a:r>
          </a:p>
          <a:p>
            <a:pPr marL="276225" lvl="1" indent="0">
              <a:lnSpc>
                <a:spcPct val="150000"/>
              </a:lnSpc>
              <a:buNone/>
              <a:tabLst>
                <a:tab pos="266700" algn="l"/>
              </a:tabLst>
              <a:defRPr/>
            </a:pPr>
            <a:r>
              <a:rPr lang="nl-NL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-	aantal overeenkomsten: maximaal 6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nl-NL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nl-NL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maar alleen indien het een uitzendovereenkomst betreft, of als intrinsieke aard van de bedrijfsvoering dit vereist</a:t>
            </a:r>
            <a:r>
              <a:rPr lang="nl-NL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nl-NL" sz="3400" i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 </a:t>
            </a:r>
            <a:r>
              <a:rPr lang="nl-NL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kan bij cao volledig buiten werking worden gesteld, als bestendig gebruik en intrinsiek noodzakelijk, maar alleen voor door minister aangewezen functies.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Ketenregeling art. 7:668a BW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Ketenregeling geldt niet voor werknemers jonger dan 18 bij een gemiddelde arbeidsomvang van maximaal 12 uur per </a:t>
            </a:r>
            <a:r>
              <a:rPr lang="nl-NL" sz="2600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week</a:t>
            </a:r>
            <a:endParaRPr lang="nl-NL" sz="2600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Ketenregeling geldt vanaf de dag waarop de werknemer 18 is geworden:</a:t>
            </a:r>
          </a:p>
          <a:p>
            <a:pPr lvl="1">
              <a:lnSpc>
                <a:spcPct val="150000"/>
              </a:lnSpc>
              <a:buFontTx/>
              <a:buChar char="-"/>
              <a:tabLst>
                <a:tab pos="266700" algn="l"/>
              </a:tabLst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Lopende arbeidsovereenkomst is dan eerste arbeidsovereenkomst in de keten.</a:t>
            </a:r>
          </a:p>
          <a:p>
            <a:pPr lvl="1">
              <a:lnSpc>
                <a:spcPct val="150000"/>
              </a:lnSpc>
              <a:buFontTx/>
              <a:buChar char="-"/>
              <a:tabLst>
                <a:tab pos="266700" algn="l"/>
              </a:tabLst>
              <a:defRPr/>
            </a:pPr>
            <a:r>
              <a:rPr lang="nl-NL" sz="26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Duur van het dienstverband wordt berekend vanaf de dag waarop de werknemer 18 is geworden. </a:t>
            </a:r>
          </a:p>
          <a:p>
            <a:endParaRPr lang="nl-NL" dirty="0"/>
          </a:p>
        </p:txBody>
      </p:sp>
      <p:pic>
        <p:nvPicPr>
          <p:cNvPr id="4" name="Afbeelding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013425"/>
            <a:ext cx="2051720" cy="8445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1074</Words>
  <Application>Microsoft Office PowerPoint</Application>
  <PresentationFormat>Diavoorstelling (4:3)</PresentationFormat>
  <Paragraphs>231</Paragraphs>
  <Slides>32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32</vt:i4>
      </vt:variant>
    </vt:vector>
  </HeadingPairs>
  <TitlesOfParts>
    <vt:vector size="33" baseType="lpstr">
      <vt:lpstr>Office-thema</vt:lpstr>
      <vt:lpstr>Masterclass Arbeidsrecht  mr. drs. Arno van Beurden mr. Laura Kiebert </vt:lpstr>
      <vt:lpstr>Wet Werk en Zekerheid (‘WWZ’)</vt:lpstr>
      <vt:lpstr>Achtergrond en status WWZ</vt:lpstr>
      <vt:lpstr>Flexibele schil</vt:lpstr>
      <vt:lpstr>WWZ 2014: flex minder flex</vt:lpstr>
      <vt:lpstr>Ketenregeling art. 7:668a BW</vt:lpstr>
      <vt:lpstr>Ketenregeling art. 7:668a BW</vt:lpstr>
      <vt:lpstr>Ketenregeling art. 7:668a BW</vt:lpstr>
      <vt:lpstr>Ketenregeling art. 7:668a BW</vt:lpstr>
      <vt:lpstr>Overgangsrecht ketenregeling</vt:lpstr>
      <vt:lpstr>Wet werk en zekerheid</vt:lpstr>
      <vt:lpstr>Proeftijd</vt:lpstr>
      <vt:lpstr>Proeftijd en keten leidt tot?</vt:lpstr>
      <vt:lpstr>Concurrentiebeding</vt:lpstr>
      <vt:lpstr>Aanzegtermijn</vt:lpstr>
      <vt:lpstr>Loondoorbetalingsverplichting art. 7:628 BW</vt:lpstr>
      <vt:lpstr>Conclusies</vt:lpstr>
      <vt:lpstr>Wetsvoorstel Werk en Zekerheid</vt:lpstr>
      <vt:lpstr>Overzicht</vt:lpstr>
      <vt:lpstr>Preventieve toets</vt:lpstr>
      <vt:lpstr>Preventieve toets</vt:lpstr>
      <vt:lpstr>Preventieve toets</vt:lpstr>
      <vt:lpstr>UWV</vt:lpstr>
      <vt:lpstr>Kantonrechter</vt:lpstr>
      <vt:lpstr>Minnelijke regelingen</vt:lpstr>
      <vt:lpstr>Vergoedingen</vt:lpstr>
      <vt:lpstr>Vergoedingen</vt:lpstr>
      <vt:lpstr>Vergoedingen</vt:lpstr>
      <vt:lpstr>Vergoedingen</vt:lpstr>
      <vt:lpstr>Vergoedingen</vt:lpstr>
      <vt:lpstr>Bedrijfseconomisch ontslag</vt:lpstr>
      <vt:lpstr>Overig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Arbeidsrecht  mr. drs. Arno van Beurden mr. Laura Kiebert</dc:title>
  <dc:creator>Ilse Geene</dc:creator>
  <cp:lastModifiedBy>Secretariaat</cp:lastModifiedBy>
  <cp:revision>19</cp:revision>
  <dcterms:created xsi:type="dcterms:W3CDTF">2014-04-15T17:52:37Z</dcterms:created>
  <dcterms:modified xsi:type="dcterms:W3CDTF">2014-05-08T10:22:49Z</dcterms:modified>
</cp:coreProperties>
</file>